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2.xml" ContentType="application/vnd.openxmlformats-officedocument.presentationml.tag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tags/tag3.xml" ContentType="application/vnd.openxmlformats-officedocument.presentationml.tag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tags/tag4.xml" ContentType="application/vnd.openxmlformats-officedocument.presentationml.tag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30" r:id="rId1"/>
  </p:sldMasterIdLst>
  <p:notesMasterIdLst>
    <p:notesMasterId r:id="rId12"/>
  </p:notesMasterIdLst>
  <p:handoutMasterIdLst>
    <p:handoutMasterId r:id="rId13"/>
  </p:handoutMasterIdLst>
  <p:sldIdLst>
    <p:sldId id="423" r:id="rId2"/>
    <p:sldId id="428" r:id="rId3"/>
    <p:sldId id="432" r:id="rId4"/>
    <p:sldId id="429" r:id="rId5"/>
    <p:sldId id="435" r:id="rId6"/>
    <p:sldId id="430" r:id="rId7"/>
    <p:sldId id="434" r:id="rId8"/>
    <p:sldId id="431" r:id="rId9"/>
    <p:sldId id="433" r:id="rId10"/>
    <p:sldId id="422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Overview-PACT for Assignment Design" id="{26B5FD51-6A5E-EF43-8785-D364F346927A}">
          <p14:sldIdLst>
            <p14:sldId id="423"/>
          </p14:sldIdLst>
        </p14:section>
        <p14:section name="PURPOSE for Assignment Design" id="{6B83107F-957B-8B47-BB08-CB0831F28E83}">
          <p14:sldIdLst>
            <p14:sldId id="428"/>
            <p14:sldId id="432"/>
          </p14:sldIdLst>
        </p14:section>
        <p14:section name="AUDIENCE for Assignment Design" id="{C7FA4C01-CE65-1F48-96E3-6F4B30AEEE3B}">
          <p14:sldIdLst>
            <p14:sldId id="429"/>
            <p14:sldId id="435"/>
          </p14:sldIdLst>
        </p14:section>
        <p14:section name="CONVENTIONS for Assignment Design" id="{602F5945-0B6F-D940-A6C8-068AC6CB2611}">
          <p14:sldIdLst>
            <p14:sldId id="430"/>
            <p14:sldId id="434"/>
          </p14:sldIdLst>
        </p14:section>
        <p14:section name="TROUBLE SHOOTING and Assignment Design" id="{88F6E222-44C7-4F4B-9572-2882124EB9DD}">
          <p14:sldIdLst>
            <p14:sldId id="431"/>
            <p14:sldId id="433"/>
          </p14:sldIdLst>
        </p14:section>
        <p14:section name="Wrap up" id="{B6B4AA3B-11F2-C943-8DBB-95579C08BD71}">
          <p14:sldIdLst>
            <p14:sldId id="42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showPr showNarration="1" useTimings="0">
    <p:browse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71E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4"/>
    <p:restoredTop sz="94686"/>
  </p:normalViewPr>
  <p:slideViewPr>
    <p:cSldViewPr snapToGrid="0" snapToObjects="1">
      <p:cViewPr varScale="1">
        <p:scale>
          <a:sx n="137" d="100"/>
          <a:sy n="137" d="100"/>
        </p:scale>
        <p:origin x="2544" y="2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notesViewPr>
    <p:cSldViewPr snapToGrid="0" snapToObjects="1">
      <p:cViewPr>
        <p:scale>
          <a:sx n="50" d="100"/>
          <a:sy n="50" d="100"/>
        </p:scale>
        <p:origin x="-3248" y="-6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5FE0C7-143F-3A44-AD3A-4D5697C0EC97}" type="datetimeFigureOut">
              <a:rPr lang="en-US" smtClean="0"/>
              <a:t>9/21/18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F27F37-7E56-4A4E-85A6-F853C9FF1C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2709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3BAC9A-F1E9-2146-9D91-B94DFAEF71A2}" type="datetimeFigureOut">
              <a:rPr lang="en-US" smtClean="0"/>
              <a:t>9/21/18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C44554-78FB-7C44-8584-3EA1A6CB15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0602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Welcome! This</a:t>
            </a:r>
            <a:r>
              <a:rPr lang="en-US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SpeakWrite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video outlines ways to use PACT—purpose, audience, conventions,</a:t>
            </a:r>
            <a:r>
              <a:rPr lang="en-US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and trouble spots—for assignment design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</a:p>
          <a:p>
            <a:pPr marL="45720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When you use PACT for assignment design, you demonstrate to your students that the four key concepts apply to all sorts of communication situations.  </a:t>
            </a:r>
          </a:p>
          <a:p>
            <a:pPr marL="45720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You might even use 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PURPOSE, AUDIENCE, CONVENTIONS, and TROUBLE SPOTS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as headings within your assignment to make sure that you have given your students the information that they need.  </a:t>
            </a:r>
          </a:p>
          <a:p>
            <a:pPr lvl="1"/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C44554-78FB-7C44-8584-3EA1A6CB15F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38062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 more information on PACT--and more resources!--we hope you will visit </a:t>
            </a:r>
            <a:r>
              <a:rPr lang="en-US" sz="1200" b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SpeakWrite.wvu.edu</a:t>
            </a:r>
            <a:r>
              <a:rPr lang="en-US" dirty="0">
                <a:effectLst/>
              </a:rPr>
              <a:t> 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C44554-78FB-7C44-8584-3EA1A6CB15F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3806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Let's start with 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PURPOSE.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Why are your students doing this assignment?  What are </a:t>
            </a:r>
            <a:r>
              <a:rPr lang="en-US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your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goals?  [CLICK]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C44554-78FB-7C44-8584-3EA1A6CB15F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3311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What should your students learn or be able to demonstrate?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C44554-78FB-7C44-8584-3EA1A6CB15F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3084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terms of 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AUDIENCE,</a:t>
            </a:r>
            <a:r>
              <a:rPr lang="en-US" sz="1200" b="1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what do your students need to know in order to do well on this project? And what about the AUDIENCE for the project itself?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C44554-78FB-7C44-8584-3EA1A6CB15F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2556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 whom are your students writing or speaking?  To peers?  To you?  To professionals in the field?  To a mix of readers, viewers, or</a:t>
            </a:r>
            <a:r>
              <a:rPr lang="en-US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listener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s?  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Have you mentioned these points</a:t>
            </a:r>
            <a:r>
              <a:rPr lang="en-US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 the assignment sheet or during class?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C44554-78FB-7C44-8584-3EA1A6CB15F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47451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Most writing and speaking situations have at least a few established 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CONVENTIONS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In terms of your assignment, what format or genre are you expecting? How long should it be?  How formal?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C44554-78FB-7C44-8584-3EA1A6CB15F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74442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Is there any particular order students should use when compiling their work? For instance, is it conventional in your field to organize research by Introduction, Results, Methods, and Discussion? 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Would you like students to use headings?  Do you want them to use any particular citation style?  Are there a few samples that students could look at for ideas?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C44554-78FB-7C44-8584-3EA1A6CB15F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95134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And finally, 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TROUBLE SPOTS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Where do students sometimes struggle with this project? </a:t>
            </a:r>
          </a:p>
          <a:p>
            <a:pPr marL="45720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Can you suggest any resources that may help them with your assignment? Perhaps you can point them to a Library Guide or remind them of your own office hours.  </a:t>
            </a:r>
          </a:p>
          <a:p>
            <a:pPr lvl="1"/>
            <a:endParaRPr lang="en-US" dirty="0">
              <a:solidFill>
                <a:srgbClr val="000000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C44554-78FB-7C44-8584-3EA1A6CB15F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73134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Or maybe</a:t>
            </a:r>
            <a:r>
              <a:rPr lang="en-US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you can use PACT to frame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your evaluative criteria.  Could</a:t>
            </a:r>
            <a:r>
              <a:rPr lang="en-US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the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Writing Studio or the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SpeakWrite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offer some help?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C44554-78FB-7C44-8584-3EA1A6CB15F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4907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D716A-D804-2144-B944-3CF03B492533}" type="datetimeFigureOut">
              <a:rPr lang="en-US" smtClean="0"/>
              <a:t>9/21/18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03343-BAF8-C649-8253-BC65855030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9427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D716A-D804-2144-B944-3CF03B492533}" type="datetimeFigureOut">
              <a:rPr lang="en-US" smtClean="0"/>
              <a:t>9/21/18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2E8B9-614A-004A-9EC1-357F2B3EA4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0061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D716A-D804-2144-B944-3CF03B492533}" type="datetimeFigureOut">
              <a:rPr lang="en-US" smtClean="0"/>
              <a:t>9/21/18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2E8B9-614A-004A-9EC1-357F2B3EA4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0896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D716A-D804-2144-B944-3CF03B492533}" type="datetimeFigureOut">
              <a:rPr lang="en-US" smtClean="0"/>
              <a:t>9/21/18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2E8B9-614A-004A-9EC1-357F2B3EA4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1684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D716A-D804-2144-B944-3CF03B492533}" type="datetimeFigureOut">
              <a:rPr lang="en-US" smtClean="0"/>
              <a:t>9/21/18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2E8B9-614A-004A-9EC1-357F2B3EA4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9414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D716A-D804-2144-B944-3CF03B492533}" type="datetimeFigureOut">
              <a:rPr lang="en-US" smtClean="0"/>
              <a:t>9/21/18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2E8B9-614A-004A-9EC1-357F2B3EA4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0732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D716A-D804-2144-B944-3CF03B492533}" type="datetimeFigureOut">
              <a:rPr lang="en-US" smtClean="0"/>
              <a:t>9/21/18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2E8B9-614A-004A-9EC1-357F2B3EA4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5859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D716A-D804-2144-B944-3CF03B492533}" type="datetimeFigureOut">
              <a:rPr lang="en-US" smtClean="0"/>
              <a:t>9/21/18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2E8B9-614A-004A-9EC1-357F2B3EA4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8816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D716A-D804-2144-B944-3CF03B492533}" type="datetimeFigureOut">
              <a:rPr lang="en-US" smtClean="0"/>
              <a:t>9/21/18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2E8B9-614A-004A-9EC1-357F2B3EA4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655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D716A-D804-2144-B944-3CF03B492533}" type="datetimeFigureOut">
              <a:rPr lang="en-US" smtClean="0"/>
              <a:t>9/21/18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03343-BAF8-C649-8253-BC65855030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6528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D716A-D804-2144-B944-3CF03B492533}" type="datetimeFigureOut">
              <a:rPr lang="en-US" smtClean="0"/>
              <a:t>9/21/18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2E8B9-614A-004A-9EC1-357F2B3EA4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0209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5D716A-D804-2144-B944-3CF03B492533}" type="datetimeFigureOut">
              <a:rPr lang="en-US" smtClean="0"/>
              <a:t>9/21/18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D2E8B9-614A-004A-9EC1-357F2B3EA4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7626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  <p:sldLayoutId id="2147483735" r:id="rId5"/>
    <p:sldLayoutId id="2147483736" r:id="rId6"/>
    <p:sldLayoutId id="2147483737" r:id="rId7"/>
    <p:sldLayoutId id="2147483738" r:id="rId8"/>
    <p:sldLayoutId id="2147483739" r:id="rId9"/>
    <p:sldLayoutId id="2147483740" r:id="rId10"/>
    <p:sldLayoutId id="214748374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5" Type="http://schemas.openxmlformats.org/officeDocument/2006/relationships/image" Target="../media/image2.jpg"/><Relationship Id="rId4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5" Type="http://schemas.openxmlformats.org/officeDocument/2006/relationships/image" Target="../media/image2.jpg"/><Relationship Id="rId4" Type="http://schemas.openxmlformats.org/officeDocument/2006/relationships/image" Target="../media/image1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5" Type="http://schemas.openxmlformats.org/officeDocument/2006/relationships/image" Target="../media/image2.jpg"/><Relationship Id="rId4" Type="http://schemas.openxmlformats.org/officeDocument/2006/relationships/image" Target="../media/image1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5" Type="http://schemas.openxmlformats.org/officeDocument/2006/relationships/image" Target="../media/image2.jpg"/><Relationship Id="rId4" Type="http://schemas.openxmlformats.org/officeDocument/2006/relationships/image" Target="../media/image1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 rot="10800000" flipV="1">
            <a:off x="711200" y="-17229"/>
            <a:ext cx="7724976" cy="2074629"/>
          </a:xfrm>
        </p:spPr>
        <p:txBody>
          <a:bodyPr>
            <a:noAutofit/>
          </a:bodyPr>
          <a:lstStyle/>
          <a:p>
            <a:pPr algn="ctr"/>
            <a:r>
              <a:rPr lang="en-US" sz="5400" dirty="0">
                <a:solidFill>
                  <a:schemeClr val="accent1"/>
                </a:solidFill>
              </a:rPr>
              <a:t>PACT </a:t>
            </a:r>
            <a:br>
              <a:rPr lang="en-US" sz="5400" dirty="0">
                <a:solidFill>
                  <a:schemeClr val="accent1"/>
                </a:solidFill>
              </a:rPr>
            </a:br>
            <a:r>
              <a:rPr lang="en-US" sz="5400" dirty="0">
                <a:solidFill>
                  <a:schemeClr val="accent1"/>
                </a:solidFill>
              </a:rPr>
              <a:t>for Assignment Design</a:t>
            </a:r>
          </a:p>
        </p:txBody>
      </p:sp>
      <p:pic>
        <p:nvPicPr>
          <p:cNvPr id="2" name="Picture 1" descr="speakwriteq_blue (1)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268578"/>
            <a:ext cx="9144000" cy="296037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133600" y="5486400"/>
            <a:ext cx="5588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>
                <a:solidFill>
                  <a:srgbClr val="4F81BD"/>
                </a:solidFill>
              </a:rPr>
              <a:t>SpeakWrite.wvu.edu</a:t>
            </a:r>
            <a:endParaRPr lang="en-US" sz="4400" dirty="0">
              <a:solidFill>
                <a:srgbClr val="4F81B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2414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1450"/>
    </mc:Choice>
    <mc:Fallback xmlns="">
      <p:transition xmlns:p14="http://schemas.microsoft.com/office/powerpoint/2010/main" spd="slow" advTm="31450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 rot="10800000" flipV="1">
            <a:off x="711200" y="660400"/>
            <a:ext cx="7724976" cy="863600"/>
          </a:xfrm>
        </p:spPr>
        <p:txBody>
          <a:bodyPr>
            <a:noAutofit/>
          </a:bodyPr>
          <a:lstStyle/>
          <a:p>
            <a:pPr algn="ctr"/>
            <a:r>
              <a:rPr lang="en-US" sz="5400" dirty="0">
                <a:solidFill>
                  <a:srgbClr val="4F81BD"/>
                </a:solidFill>
              </a:rPr>
              <a:t>PACT</a:t>
            </a:r>
          </a:p>
        </p:txBody>
      </p:sp>
      <p:pic>
        <p:nvPicPr>
          <p:cNvPr id="2" name="Picture 1" descr="speakwriteq_blue (1)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85978"/>
            <a:ext cx="9144000" cy="296037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035300" y="5101679"/>
            <a:ext cx="5283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>
                <a:solidFill>
                  <a:srgbClr val="4F81BD"/>
                </a:solidFill>
              </a:rPr>
              <a:t>SpeakWrite.wvu.edu</a:t>
            </a:r>
            <a:endParaRPr lang="en-US" sz="4400" dirty="0">
              <a:solidFill>
                <a:srgbClr val="4F81B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24551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454"/>
    </mc:Choice>
    <mc:Fallback xmlns="">
      <p:transition xmlns:p14="http://schemas.microsoft.com/office/powerpoint/2010/main" spd="slow" advTm="10454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Title 4"/>
          <p:cNvSpPr>
            <a:spLocks noGrp="1"/>
          </p:cNvSpPr>
          <p:nvPr>
            <p:ph type="title"/>
          </p:nvPr>
        </p:nvSpPr>
        <p:spPr>
          <a:xfrm>
            <a:off x="2540223" y="610150"/>
            <a:ext cx="5514536" cy="1044876"/>
          </a:xfrm>
        </p:spPr>
        <p:txBody>
          <a:bodyPr/>
          <a:lstStyle/>
          <a:p>
            <a:pPr algn="ctr" eaLnBrk="1" hangingPunct="1"/>
            <a:r>
              <a:rPr lang="en-US" sz="5400" dirty="0">
                <a:solidFill>
                  <a:srgbClr val="4F81BD"/>
                </a:solidFill>
                <a:latin typeface="Rockwell" charset="0"/>
              </a:rPr>
              <a:t>PURPOSE</a:t>
            </a:r>
          </a:p>
        </p:txBody>
      </p:sp>
      <p:pic>
        <p:nvPicPr>
          <p:cNvPr id="60418" name="Content Placeholder 6" descr="speakwriteq_blue.jpg"/>
          <p:cNvPicPr>
            <a:picLocks noGrp="1" noChangeAspect="1"/>
          </p:cNvPicPr>
          <p:nvPr>
            <p:ph idx="1"/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600" t="18672" b="4277"/>
          <a:stretch/>
        </p:blipFill>
        <p:spPr>
          <a:xfrm>
            <a:off x="498755" y="2947594"/>
            <a:ext cx="7549361" cy="2606040"/>
          </a:xfrm>
        </p:spPr>
      </p:pic>
      <p:pic>
        <p:nvPicPr>
          <p:cNvPr id="3" name="Picture 2" descr="speakwrite_blue_circle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675" y="325633"/>
            <a:ext cx="1984248" cy="1984248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6239134" y="1931931"/>
            <a:ext cx="2652766" cy="1015663"/>
          </a:xfrm>
          <a:prstGeom prst="rect">
            <a:avLst/>
          </a:prstGeom>
          <a:solidFill>
            <a:srgbClr val="4F81BD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2000" dirty="0"/>
              <a:t>What should students learn or demonstrate?</a:t>
            </a:r>
          </a:p>
        </p:txBody>
      </p:sp>
      <p:cxnSp>
        <p:nvCxnSpPr>
          <p:cNvPr id="16" name="Straight Arrow Connector 15"/>
          <p:cNvCxnSpPr/>
          <p:nvPr/>
        </p:nvCxnSpPr>
        <p:spPr>
          <a:xfrm flipH="1">
            <a:off x="1955800" y="2309881"/>
            <a:ext cx="4232534" cy="829086"/>
          </a:xfrm>
          <a:prstGeom prst="straightConnector1">
            <a:avLst/>
          </a:prstGeom>
          <a:ln w="57150" cmpd="sng">
            <a:solidFill>
              <a:schemeClr val="accent5"/>
            </a:solidFill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8176318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703"/>
    </mc:Choice>
    <mc:Fallback xmlns="">
      <p:transition xmlns:p14="http://schemas.microsoft.com/office/powerpoint/2010/main" spd="slow" advTm="14703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LitRevSample.tif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0500" y="0"/>
            <a:ext cx="621792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pic>
      <p:sp>
        <p:nvSpPr>
          <p:cNvPr id="7" name="Left Arrow 6"/>
          <p:cNvSpPr/>
          <p:nvPr/>
        </p:nvSpPr>
        <p:spPr>
          <a:xfrm>
            <a:off x="6451600" y="1595120"/>
            <a:ext cx="1226820" cy="822960"/>
          </a:xfrm>
          <a:prstGeom prst="leftArrow">
            <a:avLst/>
          </a:prstGeom>
          <a:solidFill>
            <a:srgbClr val="FFFF00"/>
          </a:solidFill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endParaRPr lang="en-US">
              <a:solidFill>
                <a:srgbClr val="FFFF0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460500" y="2354580"/>
            <a:ext cx="6217920" cy="450342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100000"/>
                  <a:shade val="100000"/>
                  <a:satMod val="130000"/>
                  <a:alpha val="59000"/>
                </a:schemeClr>
              </a:gs>
              <a:gs pos="100000">
                <a:schemeClr val="accent1">
                  <a:tint val="50000"/>
                  <a:shade val="100000"/>
                  <a:satMod val="350000"/>
                  <a:alpha val="59000"/>
                </a:schemeClr>
              </a:gs>
            </a:gsLst>
            <a:lin ang="16200000" scaled="0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9191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Title 4"/>
          <p:cNvSpPr>
            <a:spLocks noGrp="1"/>
          </p:cNvSpPr>
          <p:nvPr>
            <p:ph type="title"/>
          </p:nvPr>
        </p:nvSpPr>
        <p:spPr>
          <a:xfrm>
            <a:off x="2540446" y="584475"/>
            <a:ext cx="5514536" cy="1044876"/>
          </a:xfrm>
        </p:spPr>
        <p:txBody>
          <a:bodyPr/>
          <a:lstStyle/>
          <a:p>
            <a:pPr algn="ctr" eaLnBrk="1" hangingPunct="1"/>
            <a:r>
              <a:rPr lang="en-US" sz="5400" dirty="0">
                <a:solidFill>
                  <a:srgbClr val="4F81BD"/>
                </a:solidFill>
                <a:latin typeface="Rockwell" charset="0"/>
              </a:rPr>
              <a:t>AUDIENCE</a:t>
            </a:r>
          </a:p>
        </p:txBody>
      </p:sp>
      <p:pic>
        <p:nvPicPr>
          <p:cNvPr id="60418" name="Content Placeholder 6" descr="speakwriteq_blue.jpg"/>
          <p:cNvPicPr>
            <a:picLocks noGrp="1" noChangeAspect="1"/>
          </p:cNvPicPr>
          <p:nvPr>
            <p:ph idx="1"/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600" t="18672" b="4277"/>
          <a:stretch/>
        </p:blipFill>
        <p:spPr>
          <a:xfrm>
            <a:off x="209005" y="2604151"/>
            <a:ext cx="6961499" cy="2606040"/>
          </a:xfrm>
        </p:spPr>
      </p:pic>
      <p:pic>
        <p:nvPicPr>
          <p:cNvPr id="3" name="Picture 2" descr="speakwrite_blue_circle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005" y="325633"/>
            <a:ext cx="1984248" cy="1984248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7229008" y="2604151"/>
            <a:ext cx="1864973" cy="3170099"/>
          </a:xfrm>
          <a:prstGeom prst="rect">
            <a:avLst/>
          </a:prstGeom>
          <a:solidFill>
            <a:srgbClr val="4F81BD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2000" dirty="0"/>
              <a:t>What do students need to know to do well on this project? </a:t>
            </a:r>
          </a:p>
          <a:p>
            <a:endParaRPr lang="en-US" sz="2000" dirty="0"/>
          </a:p>
          <a:p>
            <a:r>
              <a:rPr lang="en-US" sz="2000" dirty="0"/>
              <a:t>To whom are </a:t>
            </a:r>
            <a:r>
              <a:rPr lang="en-US" sz="2000" u="sng" dirty="0"/>
              <a:t>they</a:t>
            </a:r>
            <a:r>
              <a:rPr lang="en-US" sz="2000" dirty="0"/>
              <a:t> writing or speaking?</a:t>
            </a:r>
          </a:p>
          <a:p>
            <a:endParaRPr lang="en-US" sz="2000" dirty="0"/>
          </a:p>
        </p:txBody>
      </p:sp>
      <p:cxnSp>
        <p:nvCxnSpPr>
          <p:cNvPr id="18" name="Straight Arrow Connector 17"/>
          <p:cNvCxnSpPr/>
          <p:nvPr/>
        </p:nvCxnSpPr>
        <p:spPr>
          <a:xfrm flipH="1" flipV="1">
            <a:off x="1461592" y="3606799"/>
            <a:ext cx="5708912" cy="1117601"/>
          </a:xfrm>
          <a:prstGeom prst="straightConnector1">
            <a:avLst/>
          </a:prstGeom>
          <a:ln w="38100" cmpd="sng">
            <a:solidFill>
              <a:srgbClr val="29D9EB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26234518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6487"/>
    </mc:Choice>
    <mc:Fallback xmlns="">
      <p:transition xmlns:p14="http://schemas.microsoft.com/office/powerpoint/2010/main" spd="slow" advTm="26487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LitRevSample.tif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900" y="0"/>
            <a:ext cx="621792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pic>
      <p:sp>
        <p:nvSpPr>
          <p:cNvPr id="7" name="Left Arrow 6"/>
          <p:cNvSpPr/>
          <p:nvPr/>
        </p:nvSpPr>
        <p:spPr>
          <a:xfrm>
            <a:off x="6604000" y="2184400"/>
            <a:ext cx="1226820" cy="822960"/>
          </a:xfrm>
          <a:prstGeom prst="leftArrow">
            <a:avLst/>
          </a:prstGeom>
          <a:solidFill>
            <a:srgbClr val="FFFF00"/>
          </a:solidFill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endParaRPr lang="en-US">
              <a:solidFill>
                <a:srgbClr val="FFFF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04900" y="3007360"/>
            <a:ext cx="6217920" cy="385064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100000"/>
                  <a:shade val="100000"/>
                  <a:satMod val="130000"/>
                  <a:alpha val="59000"/>
                </a:schemeClr>
              </a:gs>
              <a:gs pos="100000">
                <a:schemeClr val="accent1">
                  <a:tint val="50000"/>
                  <a:shade val="100000"/>
                  <a:satMod val="350000"/>
                  <a:alpha val="59000"/>
                </a:schemeClr>
              </a:gs>
            </a:gsLst>
            <a:lin ang="16200000" scaled="0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104900" y="0"/>
            <a:ext cx="6217920" cy="218440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100000"/>
                  <a:shade val="100000"/>
                  <a:satMod val="130000"/>
                  <a:alpha val="59000"/>
                </a:schemeClr>
              </a:gs>
              <a:gs pos="100000">
                <a:schemeClr val="accent1">
                  <a:tint val="50000"/>
                  <a:shade val="100000"/>
                  <a:satMod val="350000"/>
                  <a:alpha val="59000"/>
                </a:schemeClr>
              </a:gs>
            </a:gsLst>
            <a:lin ang="16200000" scaled="0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7848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Title 4"/>
          <p:cNvSpPr>
            <a:spLocks noGrp="1"/>
          </p:cNvSpPr>
          <p:nvPr>
            <p:ph type="title"/>
          </p:nvPr>
        </p:nvSpPr>
        <p:spPr>
          <a:xfrm>
            <a:off x="2540223" y="635550"/>
            <a:ext cx="5514536" cy="1044876"/>
          </a:xfrm>
        </p:spPr>
        <p:txBody>
          <a:bodyPr/>
          <a:lstStyle/>
          <a:p>
            <a:pPr algn="ctr" eaLnBrk="1" hangingPunct="1"/>
            <a:r>
              <a:rPr lang="en-US" sz="5400" dirty="0">
                <a:solidFill>
                  <a:srgbClr val="4F81BD"/>
                </a:solidFill>
                <a:latin typeface="Rockwell" charset="0"/>
              </a:rPr>
              <a:t>CONVENTIONS</a:t>
            </a:r>
          </a:p>
        </p:txBody>
      </p:sp>
      <p:pic>
        <p:nvPicPr>
          <p:cNvPr id="60418" name="Content Placeholder 6" descr="speakwriteq_blue.jpg"/>
          <p:cNvPicPr>
            <a:picLocks noGrp="1" noChangeAspect="1"/>
          </p:cNvPicPr>
          <p:nvPr>
            <p:ph idx="1"/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600" t="18672" b="4277"/>
          <a:stretch/>
        </p:blipFill>
        <p:spPr>
          <a:xfrm>
            <a:off x="555975" y="2604151"/>
            <a:ext cx="6614529" cy="2606040"/>
          </a:xfrm>
        </p:spPr>
      </p:pic>
      <p:pic>
        <p:nvPicPr>
          <p:cNvPr id="3" name="Picture 2" descr="speakwrite_blue_circle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175" y="325633"/>
            <a:ext cx="1984248" cy="1984248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7114234" y="2604151"/>
            <a:ext cx="1881050" cy="3477875"/>
          </a:xfrm>
          <a:prstGeom prst="rect">
            <a:avLst/>
          </a:prstGeom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2000" dirty="0"/>
              <a:t>What format or genre? </a:t>
            </a:r>
          </a:p>
          <a:p>
            <a:r>
              <a:rPr lang="en-US" sz="2000" dirty="0"/>
              <a:t>How long? </a:t>
            </a:r>
          </a:p>
          <a:p>
            <a:r>
              <a:rPr lang="en-US" sz="2000" dirty="0"/>
              <a:t>How formal?</a:t>
            </a:r>
          </a:p>
          <a:p>
            <a:r>
              <a:rPr lang="en-US" sz="2000" dirty="0"/>
              <a:t>What order? (</a:t>
            </a:r>
            <a:r>
              <a:rPr lang="en-US" sz="2000" dirty="0" err="1"/>
              <a:t>IMRaD</a:t>
            </a:r>
            <a:r>
              <a:rPr lang="en-US" sz="2000" dirty="0"/>
              <a:t>?)</a:t>
            </a:r>
          </a:p>
          <a:p>
            <a:r>
              <a:rPr lang="en-US" sz="2000" dirty="0"/>
              <a:t>Any use of headings? Any particular citation style?</a:t>
            </a:r>
          </a:p>
          <a:p>
            <a:r>
              <a:rPr lang="en-US" sz="2000" dirty="0"/>
              <a:t>Any samples? </a:t>
            </a:r>
          </a:p>
        </p:txBody>
      </p:sp>
      <p:cxnSp>
        <p:nvCxnSpPr>
          <p:cNvPr id="20" name="Straight Arrow Connector 19"/>
          <p:cNvCxnSpPr/>
          <p:nvPr/>
        </p:nvCxnSpPr>
        <p:spPr>
          <a:xfrm flipH="1">
            <a:off x="1736355" y="4273779"/>
            <a:ext cx="5225144" cy="1"/>
          </a:xfrm>
          <a:prstGeom prst="straightConnector1">
            <a:avLst/>
          </a:prstGeom>
          <a:ln w="57150" cmpd="sng">
            <a:solidFill>
              <a:srgbClr val="29D9EB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34535932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5822"/>
    </mc:Choice>
    <mc:Fallback xmlns="">
      <p:transition xmlns:p14="http://schemas.microsoft.com/office/powerpoint/2010/main" spd="slow" advTm="35822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LitRevSample.tif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0500" y="0"/>
            <a:ext cx="621792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pic>
      <p:sp>
        <p:nvSpPr>
          <p:cNvPr id="7" name="Left Arrow 6"/>
          <p:cNvSpPr/>
          <p:nvPr/>
        </p:nvSpPr>
        <p:spPr>
          <a:xfrm>
            <a:off x="6705600" y="3347720"/>
            <a:ext cx="1226820" cy="822960"/>
          </a:xfrm>
          <a:prstGeom prst="leftArrow">
            <a:avLst/>
          </a:prstGeom>
          <a:solidFill>
            <a:srgbClr val="FFFF00"/>
          </a:solidFill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endParaRPr lang="en-US">
              <a:solidFill>
                <a:srgbClr val="FFFF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460500" y="4787900"/>
            <a:ext cx="6217920" cy="207010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100000"/>
                  <a:shade val="100000"/>
                  <a:satMod val="130000"/>
                  <a:alpha val="59000"/>
                </a:schemeClr>
              </a:gs>
              <a:gs pos="100000">
                <a:schemeClr val="accent1">
                  <a:tint val="50000"/>
                  <a:shade val="100000"/>
                  <a:satMod val="350000"/>
                  <a:alpha val="59000"/>
                </a:schemeClr>
              </a:gs>
            </a:gsLst>
            <a:lin ang="16200000" scaled="0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460500" y="0"/>
            <a:ext cx="6217920" cy="297180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100000"/>
                  <a:shade val="100000"/>
                  <a:satMod val="130000"/>
                  <a:alpha val="59000"/>
                </a:schemeClr>
              </a:gs>
              <a:gs pos="100000">
                <a:schemeClr val="accent1">
                  <a:tint val="50000"/>
                  <a:shade val="100000"/>
                  <a:satMod val="350000"/>
                  <a:alpha val="59000"/>
                </a:schemeClr>
              </a:gs>
            </a:gsLst>
            <a:lin ang="16200000" scaled="0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0755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Title 4"/>
          <p:cNvSpPr>
            <a:spLocks noGrp="1"/>
          </p:cNvSpPr>
          <p:nvPr>
            <p:ph type="title"/>
          </p:nvPr>
        </p:nvSpPr>
        <p:spPr>
          <a:xfrm>
            <a:off x="2540223" y="635550"/>
            <a:ext cx="5514536" cy="1044876"/>
          </a:xfrm>
        </p:spPr>
        <p:txBody>
          <a:bodyPr/>
          <a:lstStyle/>
          <a:p>
            <a:pPr algn="ctr" eaLnBrk="1" hangingPunct="1"/>
            <a:r>
              <a:rPr lang="en-US" sz="5400" dirty="0">
                <a:solidFill>
                  <a:srgbClr val="4F81BD"/>
                </a:solidFill>
                <a:latin typeface="Rockwell" charset="0"/>
              </a:rPr>
              <a:t>TROUBLE</a:t>
            </a:r>
          </a:p>
        </p:txBody>
      </p:sp>
      <p:pic>
        <p:nvPicPr>
          <p:cNvPr id="60418" name="Content Placeholder 6" descr="speakwriteq_blue.jpg"/>
          <p:cNvPicPr>
            <a:picLocks noGrp="1" noChangeAspect="1"/>
          </p:cNvPicPr>
          <p:nvPr>
            <p:ph idx="1"/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600" t="18672" b="4277"/>
          <a:stretch/>
        </p:blipFill>
        <p:spPr>
          <a:xfrm>
            <a:off x="919221" y="2538481"/>
            <a:ext cx="7336403" cy="2746383"/>
          </a:xfrm>
        </p:spPr>
      </p:pic>
      <p:pic>
        <p:nvPicPr>
          <p:cNvPr id="3" name="Picture 2" descr="speakwrite_blue_circle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075" y="325633"/>
            <a:ext cx="1984248" cy="1984248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4640552" y="4873055"/>
            <a:ext cx="4212269" cy="1938992"/>
          </a:xfrm>
          <a:prstGeom prst="rect">
            <a:avLst/>
          </a:prstGeom>
          <a:solidFill>
            <a:schemeClr val="accent1"/>
          </a:solidFill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000" dirty="0"/>
              <a:t>Where do students sometimes struggle with this project?</a:t>
            </a:r>
          </a:p>
          <a:p>
            <a:r>
              <a:rPr lang="en-US" sz="2000" dirty="0"/>
              <a:t>Can you suggest any resources such as a Library Guide, office hours, the Writing Studio, or the </a:t>
            </a:r>
            <a:r>
              <a:rPr lang="en-US" sz="2000" dirty="0" err="1"/>
              <a:t>SpeakWrite</a:t>
            </a:r>
            <a:r>
              <a:rPr lang="en-US" sz="2000" dirty="0"/>
              <a:t> website?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 flipH="1" flipV="1">
            <a:off x="1295400" y="4873055"/>
            <a:ext cx="3141953" cy="1230018"/>
          </a:xfrm>
          <a:prstGeom prst="straightConnector1">
            <a:avLst/>
          </a:prstGeom>
          <a:ln w="57150" cmpd="sng">
            <a:solidFill>
              <a:srgbClr val="29D9EB"/>
            </a:solidFill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746752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3357"/>
    </mc:Choice>
    <mc:Fallback xmlns="">
      <p:transition xmlns:p14="http://schemas.microsoft.com/office/powerpoint/2010/main" spd="slow" advTm="23357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LitRevSample.tif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0500" y="0"/>
            <a:ext cx="621792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pic>
      <p:sp>
        <p:nvSpPr>
          <p:cNvPr id="7" name="Left Arrow 6"/>
          <p:cNvSpPr/>
          <p:nvPr/>
        </p:nvSpPr>
        <p:spPr>
          <a:xfrm>
            <a:off x="7162800" y="5468620"/>
            <a:ext cx="1226820" cy="822960"/>
          </a:xfrm>
          <a:prstGeom prst="leftArrow">
            <a:avLst/>
          </a:prstGeom>
          <a:solidFill>
            <a:srgbClr val="FFFF00"/>
          </a:solidFill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endParaRPr lang="en-US">
              <a:solidFill>
                <a:srgbClr val="FFFF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460500" y="0"/>
            <a:ext cx="6217920" cy="469900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100000"/>
                  <a:shade val="100000"/>
                  <a:satMod val="130000"/>
                  <a:alpha val="59000"/>
                </a:schemeClr>
              </a:gs>
              <a:gs pos="100000">
                <a:schemeClr val="accent1">
                  <a:tint val="50000"/>
                  <a:shade val="100000"/>
                  <a:satMod val="350000"/>
                  <a:alpha val="59000"/>
                </a:schemeClr>
              </a:gs>
            </a:gsLst>
            <a:lin ang="16200000" scaled="0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16126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8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2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3982</TotalTime>
  <Words>500</Words>
  <Application>Microsoft Macintosh PowerPoint</Application>
  <PresentationFormat>On-screen Show (4:3)</PresentationFormat>
  <Paragraphs>45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Rockwell</vt:lpstr>
      <vt:lpstr>Office Theme</vt:lpstr>
      <vt:lpstr>PACT  for Assignment Design</vt:lpstr>
      <vt:lpstr>PURPOSE</vt:lpstr>
      <vt:lpstr>PowerPoint Presentation</vt:lpstr>
      <vt:lpstr>AUDIENCE</vt:lpstr>
      <vt:lpstr>PowerPoint Presentation</vt:lpstr>
      <vt:lpstr>CONVENTIONS</vt:lpstr>
      <vt:lpstr>PowerPoint Presentation</vt:lpstr>
      <vt:lpstr>TROUBLE</vt:lpstr>
      <vt:lpstr>PowerPoint Presentation</vt:lpstr>
      <vt:lpstr>PACT</vt:lpstr>
    </vt:vector>
  </TitlesOfParts>
  <Manager/>
  <Company>West Virginia University</Company>
  <LinksUpToDate>false</LinksUpToDate>
  <SharedDoc>false</SharedDoc>
  <HyperlinkBase/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PACT for Organization</dc:title>
  <dc:subject/>
  <dc:creator>Laura Brady</dc:creator>
  <cp:keywords/>
  <dc:description/>
  <cp:lastModifiedBy>Microsoft Office User</cp:lastModifiedBy>
  <cp:revision>333</cp:revision>
  <cp:lastPrinted>2014-06-24T14:15:56Z</cp:lastPrinted>
  <dcterms:created xsi:type="dcterms:W3CDTF">2013-03-11T16:41:06Z</dcterms:created>
  <dcterms:modified xsi:type="dcterms:W3CDTF">2018-09-21T17:30:30Z</dcterms:modified>
  <cp:category/>
</cp:coreProperties>
</file>